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60" r:id="rId2"/>
    <p:sldId id="3010" r:id="rId3"/>
    <p:sldId id="3009" r:id="rId4"/>
  </p:sldIdLst>
  <p:sldSz cx="12192000" cy="6858000"/>
  <p:notesSz cx="6858000" cy="9144000"/>
  <p:embeddedFontLst>
    <p:embeddedFont>
      <p:font typeface="Bebas Neue" panose="020F0502020204030204" pitchFamily="34" charset="-52"/>
      <p:regular r:id="rId6"/>
      <p:bold r:id="rId7"/>
    </p:embeddedFont>
    <p:embeddedFont>
      <p:font typeface="Roboto" panose="02000000000000000000" pitchFamily="2" charset="0"/>
      <p:regular r:id="rId8"/>
      <p:bold r:id="rId9"/>
      <p:italic r:id="rId10"/>
      <p:boldItalic r:id="rId11"/>
    </p:embeddedFont>
    <p:embeddedFont>
      <p:font typeface="TT Moscow Economy" panose="020B0103030101020204" pitchFamily="34" charset="0"/>
      <p:regular r:id="rId12"/>
      <p:bold r:id="rId13"/>
      <p:italic r:id="rId14"/>
      <p:boldItalic r:id="rId15"/>
    </p:embeddedFont>
    <p:embeddedFont>
      <p:font typeface="TT Moscow Economy DemiBold" panose="020B0103030101020204" pitchFamily="34" charset="0"/>
      <p:regular r:id="rId16"/>
      <p:bold r:id="rId17"/>
      <p:italic r:id="rId18"/>
      <p:boldItalic r:id="rId19"/>
    </p:embeddedFont>
    <p:embeddedFont>
      <p:font typeface="TT Moscow Economy ExtraBold" panose="020B0103030101020204" pitchFamily="34" charset="0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pos="4815" userDrawn="1">
          <p15:clr>
            <a:srgbClr val="A4A3A4"/>
          </p15:clr>
        </p15:guide>
        <p15:guide id="3" orient="horz" pos="1275" userDrawn="1">
          <p15:clr>
            <a:srgbClr val="A4A3A4"/>
          </p15:clr>
        </p15:guide>
        <p15:guide id="5" orient="horz" pos="35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тицина Екатерина Александровна" initials="ПЕА" lastIdx="19" clrIdx="0">
    <p:extLst>
      <p:ext uri="{19B8F6BF-5375-455C-9EA6-DF929625EA0E}">
        <p15:presenceInfo xmlns:p15="http://schemas.microsoft.com/office/powerpoint/2012/main" userId="S-1-5-21-2428999738-3774403264-3127208306-13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4B4B4B"/>
    <a:srgbClr val="DE2A3F"/>
    <a:srgbClr val="9B1827"/>
    <a:srgbClr val="E34B5D"/>
    <a:srgbClr val="E6E6E6"/>
    <a:srgbClr val="CC3300"/>
    <a:srgbClr val="ED7E03"/>
    <a:srgbClr val="8C969B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38" autoAdjust="0"/>
    <p:restoredTop sz="91293" autoAdjust="0"/>
  </p:normalViewPr>
  <p:slideViewPr>
    <p:cSldViewPr snapToGrid="0" showGuides="1">
      <p:cViewPr>
        <p:scale>
          <a:sx n="125" d="100"/>
          <a:sy n="125" d="100"/>
        </p:scale>
        <p:origin x="-624" y="90"/>
      </p:cViewPr>
      <p:guideLst>
        <p:guide orient="horz" pos="1094"/>
        <p:guide pos="4815"/>
        <p:guide orient="horz" pos="1275"/>
        <p:guide orient="horz" pos="35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commentAuthors" Target="commentAuthor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0BE26-A6A7-4247-9679-8997E71B591A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44533-160F-42D0-B36C-0598D6E1B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34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44533-160F-42D0-B36C-0598D6E1BEE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132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6728C-992C-4D89-9B34-2061919779D8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59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3" y="512763"/>
            <a:ext cx="1993490" cy="57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0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00BB-0807-AE4C-88EA-E9C89C3C161C}" type="datetime1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247A-2473-4D4D-984D-FA350A11D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93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406F-BDCB-6048-BC4B-E7D2022DFFB7}" type="datetime1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247A-2473-4D4D-984D-FA350A11D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595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C8CAE-5AB4-E05A-1241-D3E6239FA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57E928-911C-D907-5A19-F5B823941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3" y="1978819"/>
            <a:ext cx="11328400" cy="397113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469FA4-59D0-D7E3-F23C-9996CEA93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213" y="6230080"/>
            <a:ext cx="7348539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78BB1C-65BB-36DF-54DC-F0686DE5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b" anchorCtr="0"/>
          <a:lstStyle>
            <a:lvl1pPr algn="r">
              <a:defRPr lang="ru-RU"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bas Neue" pitchFamily="2" charset="0"/>
              </a:defRPr>
            </a:lvl1pPr>
          </a:lstStyle>
          <a:p>
            <a:fld id="{9DBB0A83-311F-4BC3-B16A-0322D962AF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C89E13AC-EBAC-2D4E-7E61-A74E0350B82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27038" y="1088660"/>
            <a:ext cx="10263983" cy="56932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07546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5E0F3-0BF2-A140-229C-3C78C82D1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DB501A-39CE-EA49-6870-2CE2779ED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09873-6DAA-544C-9DE4-CC3DB8EE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8FE3C2-B8A4-2398-071A-6A0C33312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42618E-4DE6-BB39-1248-B8B5D967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b" anchorCtr="0"/>
          <a:lstStyle>
            <a:lvl1pPr algn="r">
              <a:defRPr lang="ru-RU"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bas Neue" pitchFamily="2" charset="0"/>
              </a:defRPr>
            </a:lvl1pPr>
          </a:lstStyle>
          <a:p>
            <a:fld id="{79BF0386-A78C-4199-BEF8-8091B8A63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68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6095362" y="0"/>
            <a:ext cx="6096637" cy="6858000"/>
          </a:xfrm>
          <a:custGeom>
            <a:avLst/>
            <a:gdLst>
              <a:gd name="connsiteX0" fmla="*/ 0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0 w 6096001"/>
              <a:gd name="connsiteY3" fmla="*/ 6858000 h 6858000"/>
              <a:gd name="connsiteX4" fmla="*/ 0 w 6096001"/>
              <a:gd name="connsiteY4" fmla="*/ 0 h 6858000"/>
              <a:gd name="connsiteX0" fmla="*/ 44 w 6096045"/>
              <a:gd name="connsiteY0" fmla="*/ 0 h 6858000"/>
              <a:gd name="connsiteX1" fmla="*/ 6096045 w 6096045"/>
              <a:gd name="connsiteY1" fmla="*/ 0 h 6858000"/>
              <a:gd name="connsiteX2" fmla="*/ 6096045 w 6096045"/>
              <a:gd name="connsiteY2" fmla="*/ 6858000 h 6858000"/>
              <a:gd name="connsiteX3" fmla="*/ 44 w 6096045"/>
              <a:gd name="connsiteY3" fmla="*/ 6858000 h 6858000"/>
              <a:gd name="connsiteX4" fmla="*/ 143480 w 6096045"/>
              <a:gd name="connsiteY4" fmla="*/ 1532965 h 6858000"/>
              <a:gd name="connsiteX5" fmla="*/ 44 w 6096045"/>
              <a:gd name="connsiteY5" fmla="*/ 0 h 6858000"/>
              <a:gd name="connsiteX0" fmla="*/ 259 w 6096260"/>
              <a:gd name="connsiteY0" fmla="*/ 0 h 6858000"/>
              <a:gd name="connsiteX1" fmla="*/ 6096260 w 6096260"/>
              <a:gd name="connsiteY1" fmla="*/ 0 h 6858000"/>
              <a:gd name="connsiteX2" fmla="*/ 6096260 w 6096260"/>
              <a:gd name="connsiteY2" fmla="*/ 6858000 h 6858000"/>
              <a:gd name="connsiteX3" fmla="*/ 259 w 6096260"/>
              <a:gd name="connsiteY3" fmla="*/ 6858000 h 6858000"/>
              <a:gd name="connsiteX4" fmla="*/ 18189 w 6096260"/>
              <a:gd name="connsiteY4" fmla="*/ 1757082 h 6858000"/>
              <a:gd name="connsiteX5" fmla="*/ 259 w 6096260"/>
              <a:gd name="connsiteY5" fmla="*/ 0 h 6858000"/>
              <a:gd name="connsiteX0" fmla="*/ 259 w 6096260"/>
              <a:gd name="connsiteY0" fmla="*/ 0 h 6858000"/>
              <a:gd name="connsiteX1" fmla="*/ 1309107 w 6096260"/>
              <a:gd name="connsiteY1" fmla="*/ 0 h 6858000"/>
              <a:gd name="connsiteX2" fmla="*/ 6096260 w 6096260"/>
              <a:gd name="connsiteY2" fmla="*/ 0 h 6858000"/>
              <a:gd name="connsiteX3" fmla="*/ 6096260 w 6096260"/>
              <a:gd name="connsiteY3" fmla="*/ 6858000 h 6858000"/>
              <a:gd name="connsiteX4" fmla="*/ 259 w 6096260"/>
              <a:gd name="connsiteY4" fmla="*/ 6858000 h 6858000"/>
              <a:gd name="connsiteX5" fmla="*/ 18189 w 6096260"/>
              <a:gd name="connsiteY5" fmla="*/ 1757082 h 6858000"/>
              <a:gd name="connsiteX6" fmla="*/ 259 w 6096260"/>
              <a:gd name="connsiteY6" fmla="*/ 0 h 6858000"/>
              <a:gd name="connsiteX0" fmla="*/ 1291177 w 6096260"/>
              <a:gd name="connsiteY0" fmla="*/ 1264023 h 6858000"/>
              <a:gd name="connsiteX1" fmla="*/ 1309107 w 6096260"/>
              <a:gd name="connsiteY1" fmla="*/ 0 h 6858000"/>
              <a:gd name="connsiteX2" fmla="*/ 6096260 w 6096260"/>
              <a:gd name="connsiteY2" fmla="*/ 0 h 6858000"/>
              <a:gd name="connsiteX3" fmla="*/ 6096260 w 6096260"/>
              <a:gd name="connsiteY3" fmla="*/ 6858000 h 6858000"/>
              <a:gd name="connsiteX4" fmla="*/ 259 w 6096260"/>
              <a:gd name="connsiteY4" fmla="*/ 6858000 h 6858000"/>
              <a:gd name="connsiteX5" fmla="*/ 18189 w 6096260"/>
              <a:gd name="connsiteY5" fmla="*/ 1757082 h 6858000"/>
              <a:gd name="connsiteX6" fmla="*/ 1291177 w 6096260"/>
              <a:gd name="connsiteY6" fmla="*/ 1264023 h 6858000"/>
              <a:gd name="connsiteX0" fmla="*/ 1291177 w 6096260"/>
              <a:gd name="connsiteY0" fmla="*/ 1264023 h 6858000"/>
              <a:gd name="connsiteX1" fmla="*/ 1309107 w 6096260"/>
              <a:gd name="connsiteY1" fmla="*/ 0 h 6858000"/>
              <a:gd name="connsiteX2" fmla="*/ 6096260 w 6096260"/>
              <a:gd name="connsiteY2" fmla="*/ 0 h 6858000"/>
              <a:gd name="connsiteX3" fmla="*/ 6096260 w 6096260"/>
              <a:gd name="connsiteY3" fmla="*/ 6858000 h 6858000"/>
              <a:gd name="connsiteX4" fmla="*/ 259 w 6096260"/>
              <a:gd name="connsiteY4" fmla="*/ 6858000 h 6858000"/>
              <a:gd name="connsiteX5" fmla="*/ 18189 w 6096260"/>
              <a:gd name="connsiteY5" fmla="*/ 1739153 h 6858000"/>
              <a:gd name="connsiteX6" fmla="*/ 1291177 w 6096260"/>
              <a:gd name="connsiteY6" fmla="*/ 1264023 h 6858000"/>
              <a:gd name="connsiteX0" fmla="*/ 1291285 w 6096368"/>
              <a:gd name="connsiteY0" fmla="*/ 1264023 h 6858000"/>
              <a:gd name="connsiteX1" fmla="*/ 1309215 w 6096368"/>
              <a:gd name="connsiteY1" fmla="*/ 0 h 6858000"/>
              <a:gd name="connsiteX2" fmla="*/ 6096368 w 6096368"/>
              <a:gd name="connsiteY2" fmla="*/ 0 h 6858000"/>
              <a:gd name="connsiteX3" fmla="*/ 6096368 w 6096368"/>
              <a:gd name="connsiteY3" fmla="*/ 6858000 h 6858000"/>
              <a:gd name="connsiteX4" fmla="*/ 367 w 6096368"/>
              <a:gd name="connsiteY4" fmla="*/ 6858000 h 6858000"/>
              <a:gd name="connsiteX5" fmla="*/ 10677 w 6096368"/>
              <a:gd name="connsiteY5" fmla="*/ 1838213 h 6858000"/>
              <a:gd name="connsiteX6" fmla="*/ 1291285 w 6096368"/>
              <a:gd name="connsiteY6" fmla="*/ 1264023 h 6858000"/>
              <a:gd name="connsiteX0" fmla="*/ 1291554 w 6096637"/>
              <a:gd name="connsiteY0" fmla="*/ 1264023 h 6858000"/>
              <a:gd name="connsiteX1" fmla="*/ 1309484 w 6096637"/>
              <a:gd name="connsiteY1" fmla="*/ 0 h 6858000"/>
              <a:gd name="connsiteX2" fmla="*/ 6096637 w 6096637"/>
              <a:gd name="connsiteY2" fmla="*/ 0 h 6858000"/>
              <a:gd name="connsiteX3" fmla="*/ 6096637 w 6096637"/>
              <a:gd name="connsiteY3" fmla="*/ 6858000 h 6858000"/>
              <a:gd name="connsiteX4" fmla="*/ 636 w 6096637"/>
              <a:gd name="connsiteY4" fmla="*/ 6858000 h 6858000"/>
              <a:gd name="connsiteX5" fmla="*/ 3326 w 6096637"/>
              <a:gd name="connsiteY5" fmla="*/ 1853453 h 6858000"/>
              <a:gd name="connsiteX6" fmla="*/ 1291554 w 6096637"/>
              <a:gd name="connsiteY6" fmla="*/ 1264023 h 6858000"/>
              <a:gd name="connsiteX0" fmla="*/ 1291554 w 6096637"/>
              <a:gd name="connsiteY0" fmla="*/ 1264023 h 6858000"/>
              <a:gd name="connsiteX1" fmla="*/ 1309484 w 6096637"/>
              <a:gd name="connsiteY1" fmla="*/ 0 h 6858000"/>
              <a:gd name="connsiteX2" fmla="*/ 6096637 w 6096637"/>
              <a:gd name="connsiteY2" fmla="*/ 0 h 6858000"/>
              <a:gd name="connsiteX3" fmla="*/ 6096637 w 6096637"/>
              <a:gd name="connsiteY3" fmla="*/ 6858000 h 6858000"/>
              <a:gd name="connsiteX4" fmla="*/ 636 w 6096637"/>
              <a:gd name="connsiteY4" fmla="*/ 6858000 h 6858000"/>
              <a:gd name="connsiteX5" fmla="*/ 3326 w 6096637"/>
              <a:gd name="connsiteY5" fmla="*/ 1763512 h 6858000"/>
              <a:gd name="connsiteX6" fmla="*/ 1291554 w 6096637"/>
              <a:gd name="connsiteY6" fmla="*/ 12640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637" h="6858000">
                <a:moveTo>
                  <a:pt x="1291554" y="1264023"/>
                </a:moveTo>
                <a:lnTo>
                  <a:pt x="1309484" y="0"/>
                </a:lnTo>
                <a:lnTo>
                  <a:pt x="6096637" y="0"/>
                </a:lnTo>
                <a:lnTo>
                  <a:pt x="6096637" y="6858000"/>
                </a:lnTo>
                <a:lnTo>
                  <a:pt x="636" y="6858000"/>
                </a:lnTo>
                <a:cubicBezTo>
                  <a:pt x="-2352" y="5077012"/>
                  <a:pt x="6314" y="3544500"/>
                  <a:pt x="3326" y="1763512"/>
                </a:cubicBezTo>
                <a:lnTo>
                  <a:pt x="1291554" y="1264023"/>
                </a:lnTo>
                <a:close/>
              </a:path>
            </a:pathLst>
          </a:custGeom>
          <a:solidFill>
            <a:srgbClr val="232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9582" y="515358"/>
            <a:ext cx="603606" cy="576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5E6815-2D4C-95B2-943B-22E0EBD75F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5362" y="0"/>
            <a:ext cx="1583201" cy="6858000"/>
          </a:xfrm>
          <a:prstGeom prst="rect">
            <a:avLst/>
          </a:prstGeom>
        </p:spPr>
      </p:pic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E1643651-B567-6632-ED70-B2FB25C7D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9358" y="61237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5822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B99B247A-2473-4D4D-984D-FA350A11D9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09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773" y="512763"/>
            <a:ext cx="604415" cy="576691"/>
          </a:xfrm>
          <a:prstGeom prst="rect">
            <a:avLst/>
          </a:prstGeom>
        </p:spPr>
      </p:pic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DAC2F146-6E02-CBDB-7AF8-78968951E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9358" y="61237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C969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B99B247A-2473-4D4D-984D-FA350A11D9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63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50E2-24EE-E344-9C96-90DA255B3EAB}" type="datetime1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247A-2473-4D4D-984D-FA350A11D9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51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F848-D4C7-FA4D-A892-CEF5090F280D}" type="datetime1">
              <a:rPr lang="ru-RU" smtClean="0"/>
              <a:t>23.01.2025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247A-2473-4D4D-984D-FA350A11D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76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563A-42F1-0E4F-8DF4-B971B4B1E425}" type="datetime1">
              <a:rPr lang="ru-RU" smtClean="0"/>
              <a:t>23.01.2025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247A-2473-4D4D-984D-FA350A11D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99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9BE9-599A-C942-8BB3-18115649DE13}" type="datetime1">
              <a:rPr lang="ru-RU" smtClean="0"/>
              <a:t>23.01.2025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247A-2473-4D4D-984D-FA350A11D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61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E545-C175-4C4E-ADE5-4E5EACC68A66}" type="datetime1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247A-2473-4D4D-984D-FA350A11D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2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8261-014D-FE4F-B311-5E5A7BBBB7F8}" type="datetime1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247A-2473-4D4D-984D-FA350A11D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73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5477C-3366-8840-9D42-0EFE3E64B1F0}" type="datetime1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B247A-2473-4D4D-984D-FA350A11D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44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323" userDrawn="1">
          <p15:clr>
            <a:srgbClr val="F26B43"/>
          </p15:clr>
        </p15:guide>
        <p15:guide id="3" pos="7265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9A221D-9980-B5B4-9C0C-AE2FEC1AC2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222" y="-1062"/>
            <a:ext cx="3949778" cy="6858000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543753" y="3197660"/>
            <a:ext cx="7698469" cy="963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ru-RU" sz="3100" b="1" cap="all" dirty="0">
              <a:solidFill>
                <a:srgbClr val="9B1827"/>
              </a:solidFill>
              <a:latin typeface="TT Moscow Economy ExtraBold" panose="020B0103030101020204" pitchFamily="34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43753" y="2396367"/>
            <a:ext cx="7559055" cy="1409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800" dirty="0">
              <a:latin typeface="TT Moscow Economy ExtraBold" panose="020B0103030101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2F6FF-7500-1996-9B44-4163F4D2011B}"/>
              </a:ext>
            </a:extLst>
          </p:cNvPr>
          <p:cNvSpPr txBox="1"/>
          <p:nvPr/>
        </p:nvSpPr>
        <p:spPr>
          <a:xfrm>
            <a:off x="658813" y="3987699"/>
            <a:ext cx="6096000" cy="555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endParaRPr lang="ru-RU" sz="2800" dirty="0">
              <a:latin typeface="TT Moscow Economy DemiBold" panose="020B0103030101020204" pitchFamily="34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9B17E4E-C4FC-828D-543B-5BF885393D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84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" r="-313" b="44146"/>
          <a:stretch/>
        </p:blipFill>
        <p:spPr>
          <a:xfrm>
            <a:off x="5967894" y="6070952"/>
            <a:ext cx="1435172" cy="801445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CE3622B-E5D5-39C0-D761-6939C98B34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89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1" t="-1" b="32654"/>
          <a:stretch/>
        </p:blipFill>
        <p:spPr>
          <a:xfrm>
            <a:off x="0" y="4669482"/>
            <a:ext cx="3171015" cy="2187456"/>
          </a:xfrm>
          <a:prstGeom prst="rect">
            <a:avLst/>
          </a:prstGeom>
          <a:effectLst>
            <a:softEdge rad="0"/>
          </a:effectLst>
        </p:spPr>
      </p:pic>
      <p:pic>
        <p:nvPicPr>
          <p:cNvPr id="21" name="object 8">
            <a:extLst>
              <a:ext uri="{FF2B5EF4-FFF2-40B4-BE49-F238E27FC236}">
                <a16:creationId xmlns:a16="http://schemas.microsoft.com/office/drawing/2014/main" id="{72826652-0AD8-ECF2-85A9-F326F8379DF3}"/>
              </a:ext>
            </a:extLst>
          </p:cNvPr>
          <p:cNvPicPr/>
          <p:nvPr/>
        </p:nvPicPr>
        <p:blipFill rotWithShape="1">
          <a:blip r:embed="rId5" cstate="print"/>
          <a:srcRect l="1" r="28680"/>
          <a:stretch/>
        </p:blipFill>
        <p:spPr>
          <a:xfrm>
            <a:off x="658813" y="520149"/>
            <a:ext cx="5309081" cy="5537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00E04E-C4B4-F329-4AF6-E2E9A7DBFF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98" y="543757"/>
            <a:ext cx="2049624" cy="5064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2BF4BA-8680-3FE3-7035-DC50696F51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21" y="540553"/>
            <a:ext cx="710880" cy="58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22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86879-0933-E46F-61F2-EFC9A5D95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5D732AB8-D3EC-D549-7CC5-ED3CD1158E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 bright="84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" r="-313" b="44146"/>
          <a:stretch/>
        </p:blipFill>
        <p:spPr>
          <a:xfrm>
            <a:off x="5967894" y="6070952"/>
            <a:ext cx="1435172" cy="801445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40" name="Номер слайда 41">
            <a:extLst>
              <a:ext uri="{FF2B5EF4-FFF2-40B4-BE49-F238E27FC236}">
                <a16:creationId xmlns:a16="http://schemas.microsoft.com/office/drawing/2014/main" id="{E82298FF-EFC9-0210-525A-C38EFE9444D5}"/>
              </a:ext>
            </a:extLst>
          </p:cNvPr>
          <p:cNvSpPr txBox="1">
            <a:spLocks/>
          </p:cNvSpPr>
          <p:nvPr/>
        </p:nvSpPr>
        <p:spPr>
          <a:xfrm>
            <a:off x="9199951" y="648214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1000" dirty="0">
              <a:solidFill>
                <a:srgbClr val="9B1827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48D16E2-624C-5D0D-C326-EE9D8B24E493}"/>
              </a:ext>
            </a:extLst>
          </p:cNvPr>
          <p:cNvSpPr txBox="1">
            <a:spLocks/>
          </p:cNvSpPr>
          <p:nvPr/>
        </p:nvSpPr>
        <p:spPr>
          <a:xfrm>
            <a:off x="575469" y="1667595"/>
            <a:ext cx="5538647" cy="20141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9B1827"/>
                </a:solidFill>
                <a:latin typeface="TT Moscow Economy" panose="020B0103030101020204" pitchFamily="34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ru-RU" sz="3000" dirty="0"/>
          </a:p>
        </p:txBody>
      </p:sp>
      <p:sp>
        <p:nvSpPr>
          <p:cNvPr id="1045" name="Заголовок 1">
            <a:extLst>
              <a:ext uri="{FF2B5EF4-FFF2-40B4-BE49-F238E27FC236}">
                <a16:creationId xmlns:a16="http://schemas.microsoft.com/office/drawing/2014/main" id="{1951EC3D-491F-B90C-F94A-AA42EBB14490}"/>
              </a:ext>
            </a:extLst>
          </p:cNvPr>
          <p:cNvSpPr txBox="1">
            <a:spLocks/>
          </p:cNvSpPr>
          <p:nvPr/>
        </p:nvSpPr>
        <p:spPr>
          <a:xfrm>
            <a:off x="7440107" y="2474637"/>
            <a:ext cx="3240466" cy="3174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1200">
                <a:solidFill>
                  <a:schemeClr val="bg1"/>
                </a:solidFill>
                <a:effectLst/>
                <a:latin typeface="TT Moscow Economy Normal" panose="020B0103030101020204" pitchFamily="34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sz="1100" dirty="0"/>
              <a:t>ПОВЫСИТЬ ПРИБЫЛЬ ПРЕДПРИЯТИЯ</a:t>
            </a:r>
          </a:p>
          <a:p>
            <a:endParaRPr lang="ru-RU" sz="1100" dirty="0"/>
          </a:p>
        </p:txBody>
      </p:sp>
      <p:pic>
        <p:nvPicPr>
          <p:cNvPr id="1047" name="Рисунок 1046">
            <a:extLst>
              <a:ext uri="{FF2B5EF4-FFF2-40B4-BE49-F238E27FC236}">
                <a16:creationId xmlns:a16="http://schemas.microsoft.com/office/drawing/2014/main" id="{38904F0C-EBE0-DDE7-5FC5-2608E63E28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236" y="437705"/>
            <a:ext cx="2697019" cy="678550"/>
          </a:xfrm>
          <a:prstGeom prst="rect">
            <a:avLst/>
          </a:prstGeom>
        </p:spPr>
      </p:pic>
      <p:sp>
        <p:nvSpPr>
          <p:cNvPr id="1049" name="TextBox 1048">
            <a:extLst>
              <a:ext uri="{FF2B5EF4-FFF2-40B4-BE49-F238E27FC236}">
                <a16:creationId xmlns:a16="http://schemas.microsoft.com/office/drawing/2014/main" id="{2E2F3433-71A2-AEE2-D2DD-7FAB2A658F01}"/>
              </a:ext>
            </a:extLst>
          </p:cNvPr>
          <p:cNvSpPr txBox="1"/>
          <p:nvPr/>
        </p:nvSpPr>
        <p:spPr>
          <a:xfrm>
            <a:off x="7730036" y="3433973"/>
            <a:ext cx="11384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effectLst/>
                <a:latin typeface="TT Moscow Economy" panose="020B0103030101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рост выработки </a:t>
            </a:r>
            <a:br>
              <a:rPr lang="ru-RU" sz="1000" dirty="0">
                <a:solidFill>
                  <a:schemeClr val="bg1"/>
                </a:solidFill>
                <a:effectLst/>
                <a:latin typeface="TT Moscow Economy" panose="020B0103030101020204" pitchFamily="34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effectLst/>
                <a:latin typeface="TT Moscow Economy" panose="020B0103030101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на сотрудника</a:t>
            </a:r>
          </a:p>
        </p:txBody>
      </p:sp>
      <p:sp>
        <p:nvSpPr>
          <p:cNvPr id="1055" name="TextBox 1054">
            <a:extLst>
              <a:ext uri="{FF2B5EF4-FFF2-40B4-BE49-F238E27FC236}">
                <a16:creationId xmlns:a16="http://schemas.microsoft.com/office/drawing/2014/main" id="{4C0CB774-B00F-22D1-8058-36A9F1640C0C}"/>
              </a:ext>
            </a:extLst>
          </p:cNvPr>
          <p:cNvSpPr txBox="1"/>
          <p:nvPr/>
        </p:nvSpPr>
        <p:spPr>
          <a:xfrm>
            <a:off x="7730036" y="4059008"/>
            <a:ext cx="104753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effectLst/>
                <a:latin typeface="TT Moscow Economy" panose="020B0103030101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загрузки персонала</a:t>
            </a:r>
          </a:p>
        </p:txBody>
      </p:sp>
      <p:sp>
        <p:nvSpPr>
          <p:cNvPr id="1058" name="TextBox 1057">
            <a:extLst>
              <a:ext uri="{FF2B5EF4-FFF2-40B4-BE49-F238E27FC236}">
                <a16:creationId xmlns:a16="http://schemas.microsoft.com/office/drawing/2014/main" id="{0D7BEEA3-E6F2-D712-2BD7-2AA96273A553}"/>
              </a:ext>
            </a:extLst>
          </p:cNvPr>
          <p:cNvSpPr txBox="1"/>
          <p:nvPr/>
        </p:nvSpPr>
        <p:spPr>
          <a:xfrm>
            <a:off x="7730036" y="4758101"/>
            <a:ext cx="18560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effectLst/>
                <a:latin typeface="TT Moscow Economy" panose="020B0103030101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снижение объемов незавершенного производства </a:t>
            </a:r>
          </a:p>
        </p:txBody>
      </p:sp>
      <p:sp>
        <p:nvSpPr>
          <p:cNvPr id="1061" name="TextBox 1060">
            <a:extLst>
              <a:ext uri="{FF2B5EF4-FFF2-40B4-BE49-F238E27FC236}">
                <a16:creationId xmlns:a16="http://schemas.microsoft.com/office/drawing/2014/main" id="{00B1B63B-522C-7B00-5F16-4FFFECCC584C}"/>
              </a:ext>
            </a:extLst>
          </p:cNvPr>
          <p:cNvSpPr txBox="1"/>
          <p:nvPr/>
        </p:nvSpPr>
        <p:spPr>
          <a:xfrm>
            <a:off x="7727656" y="5421721"/>
            <a:ext cx="14351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effectLst/>
                <a:latin typeface="TT Moscow Economy" panose="020B0103030101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сокращение времени протекания процесса </a:t>
            </a:r>
          </a:p>
        </p:txBody>
      </p:sp>
      <p:sp>
        <p:nvSpPr>
          <p:cNvPr id="1070" name="TextBox 1069">
            <a:extLst>
              <a:ext uri="{FF2B5EF4-FFF2-40B4-BE49-F238E27FC236}">
                <a16:creationId xmlns:a16="http://schemas.microsoft.com/office/drawing/2014/main" id="{97B5820D-4D53-1521-C005-90D94D71E705}"/>
              </a:ext>
            </a:extLst>
          </p:cNvPr>
          <p:cNvSpPr txBox="1"/>
          <p:nvPr/>
        </p:nvSpPr>
        <p:spPr>
          <a:xfrm>
            <a:off x="9821675" y="4134246"/>
            <a:ext cx="18139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effectLst/>
                <a:latin typeface="TT Moscow Economy" panose="020B0103030101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снижение себестоимости продукции</a:t>
            </a:r>
          </a:p>
        </p:txBody>
      </p:sp>
      <p:sp>
        <p:nvSpPr>
          <p:cNvPr id="1073" name="TextBox 1072">
            <a:extLst>
              <a:ext uri="{FF2B5EF4-FFF2-40B4-BE49-F238E27FC236}">
                <a16:creationId xmlns:a16="http://schemas.microsoft.com/office/drawing/2014/main" id="{5B56B0D1-EB89-6985-98A2-BFFEA8BD9C76}"/>
              </a:ext>
            </a:extLst>
          </p:cNvPr>
          <p:cNvSpPr txBox="1"/>
          <p:nvPr/>
        </p:nvSpPr>
        <p:spPr>
          <a:xfrm>
            <a:off x="9815322" y="4889010"/>
            <a:ext cx="11830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effectLst/>
                <a:latin typeface="TT Moscow Economy" panose="020B0103030101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снижение брака</a:t>
            </a:r>
          </a:p>
        </p:txBody>
      </p:sp>
      <p:sp>
        <p:nvSpPr>
          <p:cNvPr id="1075" name="Заголовок 1">
            <a:extLst>
              <a:ext uri="{FF2B5EF4-FFF2-40B4-BE49-F238E27FC236}">
                <a16:creationId xmlns:a16="http://schemas.microsoft.com/office/drawing/2014/main" id="{0F30DB0B-281F-452C-3D9F-810AFB2580A8}"/>
              </a:ext>
            </a:extLst>
          </p:cNvPr>
          <p:cNvSpPr txBox="1">
            <a:spLocks/>
          </p:cNvSpPr>
          <p:nvPr/>
        </p:nvSpPr>
        <p:spPr>
          <a:xfrm>
            <a:off x="7440107" y="2727741"/>
            <a:ext cx="4262474" cy="506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1200">
                <a:solidFill>
                  <a:schemeClr val="bg1"/>
                </a:solidFill>
                <a:effectLst/>
                <a:latin typeface="TT Moscow Economy Normal" panose="020B0103030101020204" pitchFamily="34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sz="1050" dirty="0"/>
              <a:t>УВЕЛИЧИТЬ КОНКУРЕНТОСПОСОБНОСТЬ ПРОДУКЦИИ</a:t>
            </a:r>
          </a:p>
          <a:p>
            <a:endParaRPr lang="ru-RU" sz="1100" dirty="0"/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68408847-0FC4-CD27-CA9B-88D87C18BAED}"/>
              </a:ext>
            </a:extLst>
          </p:cNvPr>
          <p:cNvSpPr txBox="1">
            <a:spLocks/>
          </p:cNvSpPr>
          <p:nvPr/>
        </p:nvSpPr>
        <p:spPr>
          <a:xfrm>
            <a:off x="9016970" y="6351565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lang="ru-RU" sz="1200" b="0" i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Bebas Neue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01B3D7-B15F-7649-B0C3-608D3CB21B18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9" name="object 8">
            <a:extLst>
              <a:ext uri="{FF2B5EF4-FFF2-40B4-BE49-F238E27FC236}">
                <a16:creationId xmlns:a16="http://schemas.microsoft.com/office/drawing/2014/main" id="{A69A14C9-009C-BC74-8EC0-7549498B0CF4}"/>
              </a:ext>
            </a:extLst>
          </p:cNvPr>
          <p:cNvPicPr/>
          <p:nvPr/>
        </p:nvPicPr>
        <p:blipFill rotWithShape="1">
          <a:blip r:embed="rId5" cstate="print"/>
          <a:srcRect l="1" r="28680"/>
          <a:stretch/>
        </p:blipFill>
        <p:spPr>
          <a:xfrm>
            <a:off x="658813" y="520149"/>
            <a:ext cx="5309081" cy="55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199F75-6AC0-6F55-71EF-67A367EB5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40"/>
          <a:stretch/>
        </p:blipFill>
        <p:spPr>
          <a:xfrm>
            <a:off x="6423848" y="543757"/>
            <a:ext cx="523888" cy="50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44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AFAE3F-EBE3-FC80-A597-0328F26F7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75817" y="2759352"/>
            <a:ext cx="6107577" cy="40986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75" y="2760833"/>
            <a:ext cx="6107575" cy="4098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FDA4E-FD7C-458D-AAD2-A27BA66137B0}"/>
              </a:ext>
            </a:extLst>
          </p:cNvPr>
          <p:cNvSpPr txBox="1"/>
          <p:nvPr/>
        </p:nvSpPr>
        <p:spPr>
          <a:xfrm>
            <a:off x="1672246" y="2320340"/>
            <a:ext cx="884750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cap="all" dirty="0">
                <a:solidFill>
                  <a:srgbClr val="B1101A"/>
                </a:solidFill>
                <a:latin typeface="TT Moscow Economy" panose="020B0103030101020204" pitchFamily="34" charset="0"/>
              </a:rPr>
              <a:t>УМНЫЙ БИЗНЕС БЕЗ ПОТЕРЬ</a:t>
            </a:r>
            <a:br>
              <a:rPr lang="ru-RU" sz="3200" b="1" cap="all" dirty="0">
                <a:solidFill>
                  <a:srgbClr val="B1101A"/>
                </a:solidFill>
                <a:latin typeface="TT Moscow Economy" panose="020B0103030101020204" pitchFamily="34" charset="0"/>
              </a:rPr>
            </a:br>
            <a:r>
              <a:rPr lang="ru-RU" sz="3200" b="1" cap="all" dirty="0">
                <a:latin typeface="TT Moscow Economy" panose="020B0103030101020204" pitchFamily="34" charset="0"/>
              </a:rPr>
              <a:t>ВМЕСТЕ С ФЕДПРОЕКТОМ!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389582-9B59-835F-EE20-1B394CF09F97}"/>
              </a:ext>
            </a:extLst>
          </p:cNvPr>
          <p:cNvSpPr txBox="1"/>
          <p:nvPr/>
        </p:nvSpPr>
        <p:spPr>
          <a:xfrm>
            <a:off x="3902054" y="3350903"/>
            <a:ext cx="4387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T Moscow Economy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info</a:t>
            </a:r>
            <a:r>
              <a:rPr lang="en-US" sz="180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T Moscow Economy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@stratagency.moscow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T Moscow Economy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B8970E-171F-2F4F-E7CD-7DD811D410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6386" y="3305225"/>
            <a:ext cx="402024" cy="402024"/>
          </a:xfrm>
          <a:prstGeom prst="rect">
            <a:avLst/>
          </a:prstGeom>
        </p:spPr>
      </p:pic>
      <p:pic>
        <p:nvPicPr>
          <p:cNvPr id="4" name="object 8">
            <a:extLst>
              <a:ext uri="{FF2B5EF4-FFF2-40B4-BE49-F238E27FC236}">
                <a16:creationId xmlns:a16="http://schemas.microsoft.com/office/drawing/2014/main" id="{B6ECD756-D682-9FF7-E1DB-984EEFDA8D2C}"/>
              </a:ext>
            </a:extLst>
          </p:cNvPr>
          <p:cNvPicPr/>
          <p:nvPr/>
        </p:nvPicPr>
        <p:blipFill rotWithShape="1">
          <a:blip r:embed="rId5" cstate="print"/>
          <a:srcRect l="1" r="28680"/>
          <a:stretch/>
        </p:blipFill>
        <p:spPr>
          <a:xfrm>
            <a:off x="677863" y="529674"/>
            <a:ext cx="5309081" cy="5537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364CFC-9711-DC2B-C542-CC491E6C8E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648" y="553282"/>
            <a:ext cx="2049624" cy="5064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EDAD4E-E2D4-AF69-C78A-9518FFB5CA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" t="7450" r="5246" b="9595"/>
          <a:stretch/>
        </p:blipFill>
        <p:spPr>
          <a:xfrm>
            <a:off x="4813738" y="3920359"/>
            <a:ext cx="2375338" cy="22281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368F74-3FE0-03C5-A54A-96309F0685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81" y="540553"/>
            <a:ext cx="710880" cy="58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859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12945</TotalTime>
  <Words>44</Words>
  <Application>Microsoft Office PowerPoint</Application>
  <PresentationFormat>Широкоэкранный</PresentationFormat>
  <Paragraphs>13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2" baseType="lpstr">
      <vt:lpstr>Calibri Light</vt:lpstr>
      <vt:lpstr>TT Moscow Economy DemiBold</vt:lpstr>
      <vt:lpstr>TT Moscow Economy</vt:lpstr>
      <vt:lpstr>Calibri</vt:lpstr>
      <vt:lpstr>Arial</vt:lpstr>
      <vt:lpstr>Roboto</vt:lpstr>
      <vt:lpstr>Bebas Neue</vt:lpstr>
      <vt:lpstr>TT Moscow Economy ExtraBold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Лиза</dc:creator>
  <cp:lastModifiedBy>Козлов Иван Сергеевич</cp:lastModifiedBy>
  <cp:revision>322</cp:revision>
  <dcterms:created xsi:type="dcterms:W3CDTF">2024-02-14T11:00:50Z</dcterms:created>
  <dcterms:modified xsi:type="dcterms:W3CDTF">2025-01-23T08:04:44Z</dcterms:modified>
</cp:coreProperties>
</file>